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</p:sldMasterIdLst>
  <p:notesMasterIdLst>
    <p:notesMasterId r:id="rId32"/>
  </p:notesMasterIdLst>
  <p:sldIdLst>
    <p:sldId id="299" r:id="rId3"/>
    <p:sldId id="279" r:id="rId4"/>
    <p:sldId id="278" r:id="rId5"/>
    <p:sldId id="311" r:id="rId6"/>
    <p:sldId id="304" r:id="rId7"/>
    <p:sldId id="271" r:id="rId8"/>
    <p:sldId id="306" r:id="rId9"/>
    <p:sldId id="315" r:id="rId10"/>
    <p:sldId id="317" r:id="rId11"/>
    <p:sldId id="307" r:id="rId12"/>
    <p:sldId id="308" r:id="rId13"/>
    <p:sldId id="302" r:id="rId14"/>
    <p:sldId id="270" r:id="rId15"/>
    <p:sldId id="286" r:id="rId16"/>
    <p:sldId id="287" r:id="rId17"/>
    <p:sldId id="289" r:id="rId18"/>
    <p:sldId id="292" r:id="rId19"/>
    <p:sldId id="293" r:id="rId20"/>
    <p:sldId id="294" r:id="rId21"/>
    <p:sldId id="295" r:id="rId22"/>
    <p:sldId id="281" r:id="rId23"/>
    <p:sldId id="265" r:id="rId24"/>
    <p:sldId id="291" r:id="rId25"/>
    <p:sldId id="272" r:id="rId26"/>
    <p:sldId id="266" r:id="rId27"/>
    <p:sldId id="316" r:id="rId28"/>
    <p:sldId id="269" r:id="rId29"/>
    <p:sldId id="285" r:id="rId30"/>
    <p:sldId id="314" r:id="rId31"/>
  </p:sldIdLst>
  <p:sldSz cx="12192000" cy="6858000"/>
  <p:notesSz cx="6858000" cy="9144000"/>
  <p:custShowLst>
    <p:custShow name="Main Slides" id="0">
      <p:sldLst>
        <p:sld r:id="rId3"/>
        <p:sld r:id="rId4"/>
        <p:sld r:id="rId5"/>
        <p:sld r:id="rId6"/>
        <p:sld r:id="rId7"/>
        <p:sld r:id="rId8"/>
        <p:sld r:id="rId9"/>
        <p:sld r:id="rId10"/>
        <p:sld r:id="rId11"/>
        <p:sld r:id="rId12"/>
        <p:sld r:id="rId13"/>
        <p:sld r:id="rId14"/>
        <p:sld r:id="rId15"/>
        <p:sld r:id="rId16"/>
        <p:sld r:id="rId17"/>
        <p:sld r:id="rId18"/>
        <p:sld r:id="rId19"/>
        <p:sld r:id="rId20"/>
        <p:sld r:id="rId21"/>
        <p:sld r:id="rId22"/>
        <p:sld r:id="rId23"/>
        <p:sld r:id="rId24"/>
        <p:sld r:id="rId25"/>
        <p:sld r:id="rId26"/>
        <p:sld r:id="rId27"/>
        <p:sld r:id="rId28"/>
        <p:sld r:id="rId29"/>
        <p:sld r:id="rId30"/>
        <p:sld r:id="rId31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BD4AE434-FB75-488A-BE53-0A8BF7EA68DF}">
          <p14:sldIdLst>
            <p14:sldId id="299"/>
            <p14:sldId id="279"/>
            <p14:sldId id="278"/>
            <p14:sldId id="311"/>
            <p14:sldId id="304"/>
            <p14:sldId id="271"/>
            <p14:sldId id="306"/>
            <p14:sldId id="315"/>
            <p14:sldId id="317"/>
            <p14:sldId id="307"/>
            <p14:sldId id="308"/>
            <p14:sldId id="302"/>
            <p14:sldId id="270"/>
            <p14:sldId id="286"/>
            <p14:sldId id="287"/>
            <p14:sldId id="289"/>
            <p14:sldId id="292"/>
            <p14:sldId id="293"/>
            <p14:sldId id="294"/>
            <p14:sldId id="295"/>
            <p14:sldId id="281"/>
            <p14:sldId id="265"/>
            <p14:sldId id="291"/>
            <p14:sldId id="272"/>
            <p14:sldId id="266"/>
            <p14:sldId id="316"/>
            <p14:sldId id="269"/>
            <p14:sldId id="285"/>
            <p14:sldId id="31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ott Addie" initials="SA" lastIdx="1" clrIdx="0">
    <p:extLst>
      <p:ext uri="{19B8F6BF-5375-455C-9EA6-DF929625EA0E}">
        <p15:presenceInfo xmlns:p15="http://schemas.microsoft.com/office/powerpoint/2012/main" userId="S-1-5-21-2127521184-1604012920-1887927527-2691185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676767"/>
    <a:srgbClr val="FFFFFF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9" autoAdjust="0"/>
    <p:restoredTop sz="74784" autoAdjust="0"/>
  </p:normalViewPr>
  <p:slideViewPr>
    <p:cSldViewPr snapToGrid="0">
      <p:cViewPr varScale="1">
        <p:scale>
          <a:sx n="81" d="100"/>
          <a:sy n="81" d="100"/>
        </p:scale>
        <p:origin x="1458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ommentAuthors" Target="commentAuthors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5E5D6F-3B75-4426-B1F4-28FA98CFC696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F140B4-0D2C-482C-889B-250513662183}">
      <dgm:prSet phldrT="[Text]"/>
      <dgm:spPr/>
      <dgm:t>
        <a:bodyPr/>
        <a:lstStyle/>
        <a:p>
          <a:r>
            <a:rPr lang="en-US" dirty="0" err="1"/>
            <a:t>NuGet</a:t>
          </a:r>
          <a:r>
            <a:rPr lang="en-US" dirty="0"/>
            <a:t> Cache</a:t>
          </a:r>
        </a:p>
      </dgm:t>
    </dgm:pt>
    <dgm:pt modelId="{E893CE5A-A319-47B5-845B-410F401E4260}" type="parTrans" cxnId="{F58F50B6-FE10-4459-A876-3788F6E7C5BE}">
      <dgm:prSet/>
      <dgm:spPr/>
      <dgm:t>
        <a:bodyPr/>
        <a:lstStyle/>
        <a:p>
          <a:endParaRPr lang="en-US"/>
        </a:p>
      </dgm:t>
    </dgm:pt>
    <dgm:pt modelId="{38A1D187-77DA-4851-AC91-1FA34CA7375D}" type="sibTrans" cxnId="{F58F50B6-FE10-4459-A876-3788F6E7C5BE}">
      <dgm:prSet/>
      <dgm:spPr/>
      <dgm:t>
        <a:bodyPr/>
        <a:lstStyle/>
        <a:p>
          <a:endParaRPr lang="en-US"/>
        </a:p>
      </dgm:t>
    </dgm:pt>
    <dgm:pt modelId="{BEDE9E38-E160-47E3-826B-13CD13EE42EC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2130942D-44E0-4218-AE63-8F06607B86CA}" type="parTrans" cxnId="{2E55091E-234A-4E2B-B1BA-64311092FB5A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6D61473-8E5F-41F3-9E03-7BF078ED9060}" type="sibTrans" cxnId="{2E55091E-234A-4E2B-B1BA-64311092FB5A}">
      <dgm:prSet/>
      <dgm:spPr/>
      <dgm:t>
        <a:bodyPr/>
        <a:lstStyle/>
        <a:p>
          <a:endParaRPr lang="en-US"/>
        </a:p>
      </dgm:t>
    </dgm:pt>
    <dgm:pt modelId="{A7BCB9EF-52C6-4E6C-A50B-AFD24452AD2B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D39D0594-1A57-4CD1-94E3-9B4084B325D0}" type="parTrans" cxnId="{11758030-4398-4CBA-9D2B-C013464E3F71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F5EB0A9-56E5-4339-BB95-193C4EF35549}" type="sibTrans" cxnId="{11758030-4398-4CBA-9D2B-C013464E3F71}">
      <dgm:prSet/>
      <dgm:spPr/>
      <dgm:t>
        <a:bodyPr/>
        <a:lstStyle/>
        <a:p>
          <a:endParaRPr lang="en-US"/>
        </a:p>
      </dgm:t>
    </dgm:pt>
    <dgm:pt modelId="{ACAA7B50-188D-407F-A43C-D954754234D3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8B6C5DE7-A594-48F5-8D77-281D8AF44571}" type="parTrans" cxnId="{CDA0602B-3A08-4CBF-8F09-28800E7144FB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A23AD5B1-0B5D-45BF-9FD7-9E32148FDFBF}" type="sibTrans" cxnId="{CDA0602B-3A08-4CBF-8F09-28800E7144FB}">
      <dgm:prSet/>
      <dgm:spPr/>
      <dgm:t>
        <a:bodyPr/>
        <a:lstStyle/>
        <a:p>
          <a:endParaRPr lang="en-US"/>
        </a:p>
      </dgm:t>
    </dgm:pt>
    <dgm:pt modelId="{2D958EBC-EEC5-40D1-BC43-B841FA963109}" type="pres">
      <dgm:prSet presAssocID="{515E5D6F-3B75-4426-B1F4-28FA98CFC69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7BC12FDD-B467-4F57-A8C2-4AA32A5FC904}" type="pres">
      <dgm:prSet presAssocID="{1FF140B4-0D2C-482C-889B-250513662183}" presName="singleCycle" presStyleCnt="0"/>
      <dgm:spPr/>
    </dgm:pt>
    <dgm:pt modelId="{D73E2AA8-3E3D-499A-934F-99A86B552DBB}" type="pres">
      <dgm:prSet presAssocID="{1FF140B4-0D2C-482C-889B-250513662183}" presName="singleCenter" presStyleLbl="node1" presStyleIdx="0" presStyleCnt="4" custScaleX="81383" custScaleY="83006">
        <dgm:presLayoutVars>
          <dgm:chMax val="7"/>
          <dgm:chPref val="7"/>
        </dgm:presLayoutVars>
      </dgm:prSet>
      <dgm:spPr/>
    </dgm:pt>
    <dgm:pt modelId="{363DCCC6-68A6-43AF-BF01-57773A83F0A8}" type="pres">
      <dgm:prSet presAssocID="{2130942D-44E0-4218-AE63-8F06607B86CA}" presName="Name56" presStyleLbl="parChTrans1D2" presStyleIdx="0" presStyleCnt="3"/>
      <dgm:spPr/>
    </dgm:pt>
    <dgm:pt modelId="{4FE75B09-AD71-4AA1-9E09-CDA8C04848B0}" type="pres">
      <dgm:prSet presAssocID="{BEDE9E38-E160-47E3-826B-13CD13EE42EC}" presName="text0" presStyleLbl="node1" presStyleIdx="1" presStyleCnt="4">
        <dgm:presLayoutVars>
          <dgm:bulletEnabled val="1"/>
        </dgm:presLayoutVars>
      </dgm:prSet>
      <dgm:spPr/>
    </dgm:pt>
    <dgm:pt modelId="{129A522B-F41A-45F6-99F4-59814D48711C}" type="pres">
      <dgm:prSet presAssocID="{D39D0594-1A57-4CD1-94E3-9B4084B325D0}" presName="Name56" presStyleLbl="parChTrans1D2" presStyleIdx="1" presStyleCnt="3"/>
      <dgm:spPr/>
    </dgm:pt>
    <dgm:pt modelId="{BFFBAA5D-3007-4AD3-9B4D-D79512034724}" type="pres">
      <dgm:prSet presAssocID="{A7BCB9EF-52C6-4E6C-A50B-AFD24452AD2B}" presName="text0" presStyleLbl="node1" presStyleIdx="2" presStyleCnt="4">
        <dgm:presLayoutVars>
          <dgm:bulletEnabled val="1"/>
        </dgm:presLayoutVars>
      </dgm:prSet>
      <dgm:spPr/>
    </dgm:pt>
    <dgm:pt modelId="{023F29DB-61B0-4CED-B383-95CA38774377}" type="pres">
      <dgm:prSet presAssocID="{8B6C5DE7-A594-48F5-8D77-281D8AF44571}" presName="Name56" presStyleLbl="parChTrans1D2" presStyleIdx="2" presStyleCnt="3"/>
      <dgm:spPr/>
    </dgm:pt>
    <dgm:pt modelId="{24FAA05D-CC3B-4015-AA4E-4EAE27F34FAF}" type="pres">
      <dgm:prSet presAssocID="{ACAA7B50-188D-407F-A43C-D954754234D3}" presName="text0" presStyleLbl="node1" presStyleIdx="3" presStyleCnt="4">
        <dgm:presLayoutVars>
          <dgm:bulletEnabled val="1"/>
        </dgm:presLayoutVars>
      </dgm:prSet>
      <dgm:spPr/>
    </dgm:pt>
  </dgm:ptLst>
  <dgm:cxnLst>
    <dgm:cxn modelId="{F7F9C012-C8AB-4105-9AB4-49E4873237D4}" type="presOf" srcId="{D39D0594-1A57-4CD1-94E3-9B4084B325D0}" destId="{129A522B-F41A-45F6-99F4-59814D48711C}" srcOrd="0" destOrd="0" presId="urn:microsoft.com/office/officeart/2008/layout/RadialCluster"/>
    <dgm:cxn modelId="{2E55091E-234A-4E2B-B1BA-64311092FB5A}" srcId="{1FF140B4-0D2C-482C-889B-250513662183}" destId="{BEDE9E38-E160-47E3-826B-13CD13EE42EC}" srcOrd="0" destOrd="0" parTransId="{2130942D-44E0-4218-AE63-8F06607B86CA}" sibTransId="{C6D61473-8E5F-41F3-9E03-7BF078ED9060}"/>
    <dgm:cxn modelId="{CDA0602B-3A08-4CBF-8F09-28800E7144FB}" srcId="{1FF140B4-0D2C-482C-889B-250513662183}" destId="{ACAA7B50-188D-407F-A43C-D954754234D3}" srcOrd="2" destOrd="0" parTransId="{8B6C5DE7-A594-48F5-8D77-281D8AF44571}" sibTransId="{A23AD5B1-0B5D-45BF-9FD7-9E32148FDFBF}"/>
    <dgm:cxn modelId="{11758030-4398-4CBA-9D2B-C013464E3F71}" srcId="{1FF140B4-0D2C-482C-889B-250513662183}" destId="{A7BCB9EF-52C6-4E6C-A50B-AFD24452AD2B}" srcOrd="1" destOrd="0" parTransId="{D39D0594-1A57-4CD1-94E3-9B4084B325D0}" sibTransId="{1F5EB0A9-56E5-4339-BB95-193C4EF35549}"/>
    <dgm:cxn modelId="{7976E85F-1F33-4313-BB81-CBA504436784}" type="presOf" srcId="{515E5D6F-3B75-4426-B1F4-28FA98CFC696}" destId="{2D958EBC-EEC5-40D1-BC43-B841FA963109}" srcOrd="0" destOrd="0" presId="urn:microsoft.com/office/officeart/2008/layout/RadialCluster"/>
    <dgm:cxn modelId="{F44E4768-ED56-4639-AA0D-FDA4AB62B5BE}" type="presOf" srcId="{BEDE9E38-E160-47E3-826B-13CD13EE42EC}" destId="{4FE75B09-AD71-4AA1-9E09-CDA8C04848B0}" srcOrd="0" destOrd="0" presId="urn:microsoft.com/office/officeart/2008/layout/RadialCluster"/>
    <dgm:cxn modelId="{77013F6B-88F6-4662-A185-4A282E4DCD86}" type="presOf" srcId="{8B6C5DE7-A594-48F5-8D77-281D8AF44571}" destId="{023F29DB-61B0-4CED-B383-95CA38774377}" srcOrd="0" destOrd="0" presId="urn:microsoft.com/office/officeart/2008/layout/RadialCluster"/>
    <dgm:cxn modelId="{AF71C25A-2880-48D2-8785-671361DBE91B}" type="presOf" srcId="{1FF140B4-0D2C-482C-889B-250513662183}" destId="{D73E2AA8-3E3D-499A-934F-99A86B552DBB}" srcOrd="0" destOrd="0" presId="urn:microsoft.com/office/officeart/2008/layout/RadialCluster"/>
    <dgm:cxn modelId="{BEBD5599-C187-452D-BFAC-1267DFC3B54B}" type="presOf" srcId="{2130942D-44E0-4218-AE63-8F06607B86CA}" destId="{363DCCC6-68A6-43AF-BF01-57773A83F0A8}" srcOrd="0" destOrd="0" presId="urn:microsoft.com/office/officeart/2008/layout/RadialCluster"/>
    <dgm:cxn modelId="{F58F50B6-FE10-4459-A876-3788F6E7C5BE}" srcId="{515E5D6F-3B75-4426-B1F4-28FA98CFC696}" destId="{1FF140B4-0D2C-482C-889B-250513662183}" srcOrd="0" destOrd="0" parTransId="{E893CE5A-A319-47B5-845B-410F401E4260}" sibTransId="{38A1D187-77DA-4851-AC91-1FA34CA7375D}"/>
    <dgm:cxn modelId="{BA9E65C9-D0ED-4814-B6A6-17E4BF274C79}" type="presOf" srcId="{ACAA7B50-188D-407F-A43C-D954754234D3}" destId="{24FAA05D-CC3B-4015-AA4E-4EAE27F34FAF}" srcOrd="0" destOrd="0" presId="urn:microsoft.com/office/officeart/2008/layout/RadialCluster"/>
    <dgm:cxn modelId="{3E30F7E4-7C92-464C-99AA-76FCEFDEE7E0}" type="presOf" srcId="{A7BCB9EF-52C6-4E6C-A50B-AFD24452AD2B}" destId="{BFFBAA5D-3007-4AD3-9B4D-D79512034724}" srcOrd="0" destOrd="0" presId="urn:microsoft.com/office/officeart/2008/layout/RadialCluster"/>
    <dgm:cxn modelId="{B930BE09-CA56-4412-A99A-A9B06E946A3F}" type="presParOf" srcId="{2D958EBC-EEC5-40D1-BC43-B841FA963109}" destId="{7BC12FDD-B467-4F57-A8C2-4AA32A5FC904}" srcOrd="0" destOrd="0" presId="urn:microsoft.com/office/officeart/2008/layout/RadialCluster"/>
    <dgm:cxn modelId="{547D8AE0-CA9B-487E-B265-0150DADA74ED}" type="presParOf" srcId="{7BC12FDD-B467-4F57-A8C2-4AA32A5FC904}" destId="{D73E2AA8-3E3D-499A-934F-99A86B552DBB}" srcOrd="0" destOrd="0" presId="urn:microsoft.com/office/officeart/2008/layout/RadialCluster"/>
    <dgm:cxn modelId="{E124CF73-87A9-43A6-91D5-23F3A2942D44}" type="presParOf" srcId="{7BC12FDD-B467-4F57-A8C2-4AA32A5FC904}" destId="{363DCCC6-68A6-43AF-BF01-57773A83F0A8}" srcOrd="1" destOrd="0" presId="urn:microsoft.com/office/officeart/2008/layout/RadialCluster"/>
    <dgm:cxn modelId="{D3449B9B-02B3-47A8-897B-9E8D788C6745}" type="presParOf" srcId="{7BC12FDD-B467-4F57-A8C2-4AA32A5FC904}" destId="{4FE75B09-AD71-4AA1-9E09-CDA8C04848B0}" srcOrd="2" destOrd="0" presId="urn:microsoft.com/office/officeart/2008/layout/RadialCluster"/>
    <dgm:cxn modelId="{C71C1609-32A0-43F0-A5A6-7DCD7FC398E0}" type="presParOf" srcId="{7BC12FDD-B467-4F57-A8C2-4AA32A5FC904}" destId="{129A522B-F41A-45F6-99F4-59814D48711C}" srcOrd="3" destOrd="0" presId="urn:microsoft.com/office/officeart/2008/layout/RadialCluster"/>
    <dgm:cxn modelId="{27ECA5A3-496E-4559-A4A5-B39B8D5E315C}" type="presParOf" srcId="{7BC12FDD-B467-4F57-A8C2-4AA32A5FC904}" destId="{BFFBAA5D-3007-4AD3-9B4D-D79512034724}" srcOrd="4" destOrd="0" presId="urn:microsoft.com/office/officeart/2008/layout/RadialCluster"/>
    <dgm:cxn modelId="{D0C60924-3EBE-41CE-813B-71CF87BE79A3}" type="presParOf" srcId="{7BC12FDD-B467-4F57-A8C2-4AA32A5FC904}" destId="{023F29DB-61B0-4CED-B383-95CA38774377}" srcOrd="5" destOrd="0" presId="urn:microsoft.com/office/officeart/2008/layout/RadialCluster"/>
    <dgm:cxn modelId="{9CD53B06-CC10-4385-8FFB-FA442E257BC2}" type="presParOf" srcId="{7BC12FDD-B467-4F57-A8C2-4AA32A5FC904}" destId="{24FAA05D-CC3B-4015-AA4E-4EAE27F34FAF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E2AA8-3E3D-499A-934F-99A86B552DBB}">
      <dsp:nvSpPr>
        <dsp:cNvPr id="0" name=""/>
        <dsp:cNvSpPr/>
      </dsp:nvSpPr>
      <dsp:spPr>
        <a:xfrm>
          <a:off x="3402518" y="2659077"/>
          <a:ext cx="1322962" cy="13493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NuGet</a:t>
          </a:r>
          <a:r>
            <a:rPr lang="en-US" sz="3000" kern="1200" dirty="0"/>
            <a:t> Cache</a:t>
          </a:r>
        </a:p>
      </dsp:txBody>
      <dsp:txXfrm>
        <a:off x="3467100" y="2723659"/>
        <a:ext cx="1193798" cy="1220181"/>
      </dsp:txXfrm>
    </dsp:sp>
    <dsp:sp modelId="{363DCCC6-68A6-43AF-BF01-57773A83F0A8}">
      <dsp:nvSpPr>
        <dsp:cNvPr id="0" name=""/>
        <dsp:cNvSpPr/>
      </dsp:nvSpPr>
      <dsp:spPr>
        <a:xfrm rot="16200000">
          <a:off x="3424791" y="2019868"/>
          <a:ext cx="127841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78417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E75B09-AD71-4AA1-9E09-CDA8C04848B0}">
      <dsp:nvSpPr>
        <dsp:cNvPr id="0" name=""/>
        <dsp:cNvSpPr/>
      </dsp:nvSpPr>
      <dsp:spPr>
        <a:xfrm>
          <a:off x="3519423" y="2915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3572591" y="344675"/>
        <a:ext cx="982816" cy="982816"/>
      </dsp:txXfrm>
    </dsp:sp>
    <dsp:sp modelId="{129A522B-F41A-45F6-99F4-59814D48711C}">
      <dsp:nvSpPr>
        <dsp:cNvPr id="0" name=""/>
        <dsp:cNvSpPr/>
      </dsp:nvSpPr>
      <dsp:spPr>
        <a:xfrm rot="1800000">
          <a:off x="4651457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FBAA5D-3007-4AD3-9B4D-D79512034724}">
      <dsp:nvSpPr>
        <dsp:cNvPr id="0" name=""/>
        <dsp:cNvSpPr/>
      </dsp:nvSpPr>
      <dsp:spPr>
        <a:xfrm>
          <a:off x="5682466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5735634" y="4091175"/>
        <a:ext cx="982816" cy="982816"/>
      </dsp:txXfrm>
    </dsp:sp>
    <dsp:sp modelId="{023F29DB-61B0-4CED-B383-95CA38774377}">
      <dsp:nvSpPr>
        <dsp:cNvPr id="0" name=""/>
        <dsp:cNvSpPr/>
      </dsp:nvSpPr>
      <dsp:spPr>
        <a:xfrm rot="9000000">
          <a:off x="2371510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FAA05D-CC3B-4015-AA4E-4EAE27F34FAF}">
      <dsp:nvSpPr>
        <dsp:cNvPr id="0" name=""/>
        <dsp:cNvSpPr/>
      </dsp:nvSpPr>
      <dsp:spPr>
        <a:xfrm>
          <a:off x="1356381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1409549" y="4091175"/>
        <a:ext cx="982816" cy="982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06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CSPROJ, NuGet, &amp; </a:t>
            </a:r>
            <a:r>
              <a:rPr lang="en-US" dirty="0" err="1"/>
              <a:t>Paket</a:t>
            </a:r>
            <a:r>
              <a:rPr lang="en-US" dirty="0"/>
              <a:t> supported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735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.NET Framework 4.6.1+ as</a:t>
            </a:r>
            <a:r>
              <a:rPr lang="en-US" baseline="0" dirty="0"/>
              <a:t> long as possible before switching to .NET Core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Missing APIs available in .NET 4.6.1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.NET Standard 2.0 introduced ~20k new APIs (e.g., </a:t>
            </a:r>
            <a:r>
              <a:rPr lang="en-US" baseline="0" dirty="0" err="1"/>
              <a:t>DataTable</a:t>
            </a:r>
            <a:r>
              <a:rPr lang="en-US" baseline="0" dirty="0"/>
              <a:t>, </a:t>
            </a:r>
            <a:r>
              <a:rPr lang="en-US" baseline="0" dirty="0" err="1"/>
              <a:t>DataSet</a:t>
            </a:r>
            <a:r>
              <a:rPr lang="en-US" baseline="0" dirty="0"/>
              <a:t>)</a:t>
            </a:r>
          </a:p>
          <a:p>
            <a:pPr marL="0" indent="0">
              <a:buFontTx/>
              <a:buNone/>
            </a:pPr>
            <a:r>
              <a:rPr lang="en-US" baseline="0" dirty="0"/>
              <a:t>	- Incorporated APIs common to .NET Framework &amp; Xamarin</a:t>
            </a:r>
          </a:p>
          <a:p>
            <a:pPr marL="0" indent="0">
              <a:buFontTx/>
              <a:buNone/>
            </a:pPr>
            <a:r>
              <a:rPr lang="en-US" baseline="0" dirty="0"/>
              <a:t>.NET Core 2.0 implements .NET Standard 2.0</a:t>
            </a:r>
          </a:p>
          <a:p>
            <a:pPr marL="0" indent="0">
              <a:buFontTx/>
              <a:buNone/>
            </a:pPr>
            <a:r>
              <a:rPr lang="en-US" baseline="0" dirty="0"/>
              <a:t>	- ~5k more APIs in .NET Core 2.0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8100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35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82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Lifetime Types</a:t>
            </a:r>
            <a:endParaRPr lang="en-US" b="0" u="none" dirty="0"/>
          </a:p>
          <a:p>
            <a:pPr marL="228600" indent="-228600">
              <a:buAutoNum type="arabicPeriod"/>
            </a:pPr>
            <a:r>
              <a:rPr lang="en-US" b="0" u="none" dirty="0"/>
              <a:t>Transient</a:t>
            </a:r>
          </a:p>
          <a:p>
            <a:pPr marL="228600" indent="-228600">
              <a:buAutoNum type="arabicPeriod"/>
            </a:pPr>
            <a:r>
              <a:rPr lang="en-US" b="0" u="none" dirty="0"/>
              <a:t>Scoped</a:t>
            </a:r>
          </a:p>
          <a:p>
            <a:pPr marL="228600" indent="-228600">
              <a:buAutoNum type="arabicPeriod"/>
            </a:pPr>
            <a:r>
              <a:rPr lang="en-US" b="0" u="none" dirty="0"/>
              <a:t>Singleton</a:t>
            </a:r>
            <a:endParaRPr lang="en-US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33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 err="1"/>
              <a:t>ConfigureContainer</a:t>
            </a:r>
            <a:r>
              <a:rPr lang="en-US" b="1" i="1" dirty="0"/>
              <a:t> </a:t>
            </a:r>
            <a:r>
              <a:rPr lang="en-US" b="0" i="0" dirty="0"/>
              <a:t>called after </a:t>
            </a:r>
            <a:r>
              <a:rPr lang="en-US" b="1" i="1" dirty="0" err="1"/>
              <a:t>ConfigureServices</a:t>
            </a:r>
            <a:r>
              <a:rPr lang="en-US" b="0" i="0" dirty="0"/>
              <a:t>, so things registered here override things registered in </a:t>
            </a:r>
            <a:r>
              <a:rPr lang="en-US" b="1" i="1" dirty="0" err="1"/>
              <a:t>ConfigureServices</a:t>
            </a:r>
            <a:endParaRPr 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1363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47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36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718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Requires creating a POCO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3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859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0" i="0" dirty="0"/>
              <a:t>No POCO needed</a:t>
            </a:r>
          </a:p>
          <a:p>
            <a:pPr marL="171450" indent="-171450">
              <a:buFontTx/>
              <a:buChar char="-"/>
            </a:pPr>
            <a:endParaRPr lang="en-US" b="1" i="1" dirty="0"/>
          </a:p>
          <a:p>
            <a:r>
              <a:rPr lang="en-US" b="1" i="1" dirty="0"/>
              <a:t>_config[“</a:t>
            </a:r>
            <a:r>
              <a:rPr lang="en-US" b="1" i="1" dirty="0" err="1"/>
              <a:t>AttendeeInfo:FirstName</a:t>
            </a:r>
            <a:r>
              <a:rPr lang="en-US" b="1" i="1" dirty="0"/>
              <a:t>”]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 </a:t>
            </a:r>
            <a:r>
              <a:rPr lang="en-US" dirty="0"/>
              <a:t>alternative syntax to retrieve string</a:t>
            </a:r>
          </a:p>
          <a:p>
            <a:endParaRPr lang="en-US" dirty="0"/>
          </a:p>
          <a:p>
            <a:r>
              <a:rPr lang="en-US" b="1" i="1" dirty="0"/>
              <a:t>_</a:t>
            </a:r>
            <a:r>
              <a:rPr lang="en-US" b="1" i="1" dirty="0" err="1"/>
              <a:t>config.GetValue</a:t>
            </a:r>
            <a:r>
              <a:rPr lang="en-US" b="1" i="1" dirty="0"/>
              <a:t>&lt;</a:t>
            </a:r>
            <a:r>
              <a:rPr lang="en-US" b="1" i="1" dirty="0" err="1"/>
              <a:t>int</a:t>
            </a:r>
            <a:r>
              <a:rPr lang="en-US" b="1" i="1" dirty="0"/>
              <a:t>&gt;(“</a:t>
            </a:r>
            <a:r>
              <a:rPr lang="en-US" b="1" i="1" dirty="0" err="1"/>
              <a:t>AttendeeInfo:Age</a:t>
            </a:r>
            <a:r>
              <a:rPr lang="en-US" b="1" i="1" dirty="0"/>
              <a:t>”)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 get age and convert to </a:t>
            </a:r>
            <a:r>
              <a:rPr lang="en-US" dirty="0" err="1">
                <a:sym typeface="Wingdings" panose="05000000000000000000" pitchFamily="2" charset="2"/>
              </a:rPr>
              <a:t>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440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938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repositories.config</a:t>
            </a:r>
            <a:r>
              <a:rPr lang="en-US" dirty="0"/>
              <a:t> goes 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751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Assume</a:t>
            </a:r>
            <a:r>
              <a:rPr lang="en-US" baseline="0" dirty="0"/>
              <a:t> this is the CI server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Per user package cache (service account </a:t>
            </a:r>
            <a:r>
              <a:rPr lang="en-US" baseline="0"/>
              <a:t>runs builds)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998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Content files not supported in ASP.NET Core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254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937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Bundler</a:t>
            </a:r>
            <a:r>
              <a:rPr lang="en-US" baseline="0" dirty="0"/>
              <a:t> &amp; </a:t>
            </a:r>
            <a:r>
              <a:rPr lang="en-US" baseline="0" dirty="0" err="1"/>
              <a:t>Minifier</a:t>
            </a:r>
            <a:r>
              <a:rPr lang="en-US" baseline="0" dirty="0"/>
              <a:t> added to Preview 2 Tooling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Uses a .NET Core port of </a:t>
            </a:r>
            <a:r>
              <a:rPr lang="en-US" baseline="0" dirty="0" err="1"/>
              <a:t>AjaxMin</a:t>
            </a:r>
            <a:r>
              <a:rPr lang="en-US" baseline="0" dirty="0"/>
              <a:t> for minification, called </a:t>
            </a:r>
            <a:r>
              <a:rPr lang="en-US" baseline="0" dirty="0" err="1"/>
              <a:t>NUglify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4978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Bundler</a:t>
            </a:r>
            <a:r>
              <a:rPr lang="en-US" baseline="0" dirty="0"/>
              <a:t> &amp; </a:t>
            </a:r>
            <a:r>
              <a:rPr lang="en-US" baseline="0" dirty="0" err="1"/>
              <a:t>Minifier</a:t>
            </a:r>
            <a:r>
              <a:rPr lang="en-US" baseline="0" dirty="0"/>
              <a:t> added to Preview 2 Tooling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Uses a .NET Core port of </a:t>
            </a:r>
            <a:r>
              <a:rPr lang="en-US" baseline="0" dirty="0" err="1"/>
              <a:t>AjaxMin</a:t>
            </a:r>
            <a:r>
              <a:rPr lang="en-US" baseline="0" dirty="0"/>
              <a:t> for </a:t>
            </a:r>
            <a:r>
              <a:rPr lang="en-US" baseline="0"/>
              <a:t>minification, </a:t>
            </a:r>
            <a:r>
              <a:rPr lang="en-US" baseline="0" dirty="0"/>
              <a:t>called </a:t>
            </a:r>
            <a:r>
              <a:rPr lang="en-US" baseline="0" dirty="0" err="1"/>
              <a:t>NUglify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081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/>
              <a:t>Reasons for Gulp Replacement:</a:t>
            </a:r>
          </a:p>
          <a:p>
            <a:pPr marL="171450" indent="-171450">
              <a:buFontTx/>
              <a:buChar char="-"/>
            </a:pPr>
            <a:r>
              <a:rPr lang="en-US" dirty="0"/>
              <a:t>Publishing was taking a lon</a:t>
            </a:r>
            <a:r>
              <a:rPr lang="en-US" baseline="0" dirty="0"/>
              <a:t>g time w/ Gulp &amp; </a:t>
            </a:r>
            <a:r>
              <a:rPr lang="en-US" baseline="0" dirty="0" err="1"/>
              <a:t>npm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npm</a:t>
            </a:r>
            <a:r>
              <a:rPr lang="en-US" baseline="0" dirty="0"/>
              <a:t> had to install all of its packages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There were already enough new concepts in ASP.NET Core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Many customers don’t like having </a:t>
            </a:r>
            <a:r>
              <a:rPr lang="en-US" i="1" baseline="0" dirty="0" err="1"/>
              <a:t>node_modules</a:t>
            </a:r>
            <a:r>
              <a:rPr lang="en-US" baseline="0" dirty="0"/>
              <a:t> in their project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~1,500 files in </a:t>
            </a:r>
            <a:r>
              <a:rPr lang="en-US" i="1" baseline="0" dirty="0" err="1"/>
              <a:t>node_modules</a:t>
            </a:r>
            <a:r>
              <a:rPr lang="en-US" i="1" baseline="0" dirty="0"/>
              <a:t> </a:t>
            </a:r>
            <a:r>
              <a:rPr lang="en-US" i="0" baseline="0" dirty="0"/>
              <a:t>folder</a:t>
            </a:r>
          </a:p>
          <a:p>
            <a:pPr marL="171450" lvl="0" indent="-171450">
              <a:buFontTx/>
              <a:buChar char="-"/>
            </a:pPr>
            <a:r>
              <a:rPr lang="en-US" i="0" baseline="0" dirty="0"/>
              <a:t>File </a:t>
            </a:r>
            <a:r>
              <a:rPr lang="en-US" i="0" baseline="0" dirty="0">
                <a:sym typeface="Wingdings" panose="05000000000000000000" pitchFamily="2" charset="2"/>
              </a:rPr>
              <a:t> New  Project was quicker w/o </a:t>
            </a:r>
            <a:r>
              <a:rPr lang="en-US" i="0" baseline="0" dirty="0" err="1">
                <a:sym typeface="Wingdings" panose="05000000000000000000" pitchFamily="2" charset="2"/>
              </a:rPr>
              <a:t>npm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429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1471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ASP.NET introduced in 2002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Best candidate for ASP.NET Core = MVC or Web API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61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.NET Framework Debugging</a:t>
            </a:r>
          </a:p>
          <a:p>
            <a:pPr marL="228600" indent="-228600">
              <a:buFontTx/>
              <a:buAutoNum type="arabicPeriod"/>
            </a:pPr>
            <a:r>
              <a:rPr lang="en-US" b="0" i="0" u="none" dirty="0"/>
              <a:t>App must be 64-bit</a:t>
            </a:r>
          </a:p>
          <a:p>
            <a:pPr marL="228600" indent="-228600">
              <a:buFontTx/>
              <a:buAutoNum type="arabicPeriod"/>
            </a:pPr>
            <a:r>
              <a:rPr lang="en-US" b="0" i="0" u="none" dirty="0"/>
              <a:t>App must </a:t>
            </a:r>
            <a:r>
              <a:rPr lang="en-US" b="0" i="0" u="none"/>
              <a:t>use portable PDBs</a:t>
            </a:r>
            <a:endParaRPr lang="en-US" b="0" i="0" u="none" dirty="0"/>
          </a:p>
          <a:p>
            <a:pPr marL="228600" indent="-228600">
              <a:buFontTx/>
              <a:buAutoNum type="arabicPeriod"/>
            </a:pPr>
            <a:endParaRPr lang="en-US" b="0" i="0" u="none" dirty="0"/>
          </a:p>
          <a:p>
            <a:pPr marL="0" indent="0">
              <a:buFontTx/>
              <a:buNone/>
            </a:pPr>
            <a:r>
              <a:rPr lang="en-US" b="1" u="sng" dirty="0"/>
              <a:t>.NET Core App Deployment Options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Framework-dependent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Self-contained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IIS</a:t>
            </a:r>
            <a:r>
              <a:rPr lang="en-US" baseline="0" dirty="0"/>
              <a:t> reverse proxies HTTP to Kestrel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Kestrel doesn’t provide port 80/443 forwarding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Treat Kestrel just as your app server; not yet blessed as public-facing edge server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HttpSys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Supports some Windows-specific</a:t>
            </a:r>
            <a:r>
              <a:rPr lang="en-US" baseline="0" dirty="0"/>
              <a:t> features that Kestrel does not (e.g., Windows </a:t>
            </a:r>
            <a:r>
              <a:rPr lang="en-US" baseline="0" dirty="0" err="1"/>
              <a:t>auth</a:t>
            </a:r>
            <a:r>
              <a:rPr lang="en-US" baseline="0" dirty="0"/>
              <a:t>)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Use if you want to host a service in your own process, and you don’t want to use</a:t>
            </a:r>
            <a:r>
              <a:rPr lang="en-US" baseline="0" dirty="0"/>
              <a:t> IIS, but you still need Windows </a:t>
            </a:r>
            <a:r>
              <a:rPr lang="en-US" baseline="0" dirty="0" err="1"/>
              <a:t>auth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You can host multiple domains on the same port &amp; IP (this is how IIS does it)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570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3. Café Plan</a:t>
            </a:r>
          </a:p>
          <a:p>
            <a:pPr marL="171450" indent="-171450">
              <a:buFontTx/>
              <a:buChar char="-"/>
            </a:pPr>
            <a:r>
              <a:rPr lang="en-US" b="0" u="none" dirty="0"/>
              <a:t>.NET Core </a:t>
            </a:r>
            <a:r>
              <a:rPr lang="en-US" b="0" u="none" dirty="0">
                <a:sym typeface="Wingdings" panose="05000000000000000000" pitchFamily="2" charset="2"/>
              </a:rPr>
              <a:t> build-up</a:t>
            </a:r>
          </a:p>
          <a:p>
            <a:pPr marL="171450" indent="-171450">
              <a:buFontTx/>
              <a:buChar char="-"/>
            </a:pPr>
            <a:r>
              <a:rPr lang="en-US" b="0" u="none" dirty="0">
                <a:sym typeface="Wingdings" panose="05000000000000000000" pitchFamily="2" charset="2"/>
              </a:rPr>
              <a:t>.NET Framework  tear-down</a:t>
            </a:r>
            <a:endParaRPr lang="en-US" b="0" u="none" dirty="0"/>
          </a:p>
          <a:p>
            <a:pPr marL="0" indent="0">
              <a:buFontTx/>
              <a:buNone/>
            </a:pPr>
            <a:endParaRPr lang="en-US" b="1" u="sng" dirty="0"/>
          </a:p>
          <a:p>
            <a:pPr marL="0" indent="0">
              <a:buFontTx/>
              <a:buNone/>
            </a:pPr>
            <a:r>
              <a:rPr lang="en-US" b="1" u="sng" dirty="0"/>
              <a:t>4. Containers (SCD)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machine-wide installation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isolated</a:t>
            </a:r>
            <a:r>
              <a:rPr lang="en-US" baseline="0" dirty="0"/>
              <a:t> from machine-level patches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05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69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6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Logical extension of .NET Standard 2.0</a:t>
            </a:r>
          </a:p>
          <a:p>
            <a:pPr marL="0" indent="0">
              <a:buFontTx/>
              <a:buNone/>
            </a:pPr>
            <a:r>
              <a:rPr lang="en-US" dirty="0"/>
              <a:t>- No </a:t>
            </a:r>
            <a:r>
              <a:rPr lang="en-US" dirty="0" err="1"/>
              <a:t>precompiler</a:t>
            </a:r>
            <a:r>
              <a:rPr lang="en-US" dirty="0"/>
              <a:t> directives needed (just target .NET Core 2.0)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666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379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canhasdot.net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hyperlink" Target="http://bit.ly/2llzOP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gallery.msdn.microsoft.com/9ec27da7-e24b-4d56-8064-fd7e88ac1c40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uget.org/packages/Microsoft.Windows.Compatibility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52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From Legacy MVC to Modern MVC</a:t>
            </a:r>
            <a:br>
              <a:rPr lang="en-US" sz="4900" b="1" dirty="0"/>
            </a:br>
            <a:r>
              <a:rPr lang="en-US" sz="4000" b="1" dirty="0"/>
              <a:t>An ASP.NET Core Migration Path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5201265"/>
            <a:ext cx="9144000" cy="1081547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pPr algn="l"/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5270284"/>
            <a:ext cx="923546" cy="9235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13234" y="5270500"/>
            <a:ext cx="4944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/>
              <a:t>	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Scott Addie</a:t>
            </a:r>
          </a:p>
          <a:p>
            <a:pPr lvl="1"/>
            <a:r>
              <a:rPr lang="en-US" b="1" dirty="0"/>
              <a:t>	</a:t>
            </a:r>
            <a:r>
              <a:rPr lang="en-US" sz="1600" b="1" dirty="0"/>
              <a:t>Senior Content Developer</a:t>
            </a:r>
          </a:p>
          <a:p>
            <a:pPr lvl="1"/>
            <a:r>
              <a:rPr lang="en-US" sz="1600" b="1" dirty="0"/>
              <a:t>	@</a:t>
            </a:r>
            <a:r>
              <a:rPr lang="en-US" sz="1600" b="1" dirty="0" err="1"/>
              <a:t>Scott_Addie</a:t>
            </a:r>
            <a:endParaRPr lang="en-US" sz="1600" b="1" dirty="0"/>
          </a:p>
        </p:txBody>
      </p:sp>
      <p:pic>
        <p:nvPicPr>
          <p:cNvPr id="10" name="MS logo white">
            <a:extLst>
              <a:ext uri="{FF2B5EF4-FFF2-40B4-BE49-F238E27FC236}">
                <a16:creationId xmlns:a16="http://schemas.microsoft.com/office/drawing/2014/main" id="{2A7914A8-1C26-446A-B5CF-DB96762A25D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725074" y="5556768"/>
            <a:ext cx="1731976" cy="37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47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I Can Has .NET Core (</a:t>
            </a:r>
            <a:r>
              <a:rPr lang="en-US" sz="2400" dirty="0">
                <a:hlinkClick r:id="rId3"/>
              </a:rPr>
              <a:t>icanhasdot.net</a:t>
            </a:r>
            <a:r>
              <a:rPr lang="en-US" sz="24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24" y="1499940"/>
            <a:ext cx="8663751" cy="53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8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64" y="1631843"/>
            <a:ext cx="7509751" cy="46369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.NET Portability Analyzer (</a:t>
            </a:r>
            <a:r>
              <a:rPr lang="en-US" sz="2400" dirty="0">
                <a:hlinkClick r:id="rId4"/>
              </a:rPr>
              <a:t>bit.ly/2llzOPS</a:t>
            </a:r>
            <a:r>
              <a:rPr lang="en-US" sz="2400" dirty="0"/>
              <a:t>)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298964" y="4138710"/>
            <a:ext cx="7712108" cy="149364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435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5114926" y="1844675"/>
            <a:ext cx="1546906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/>
          <p:cNvSpPr/>
          <p:nvPr/>
        </p:nvSpPr>
        <p:spPr>
          <a:xfrm rot="8055309">
            <a:off x="6058931" y="3467359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{ … }</a:t>
            </a:r>
          </a:p>
        </p:txBody>
      </p:sp>
      <p:sp>
        <p:nvSpPr>
          <p:cNvPr id="10" name="Arrow: Right 9"/>
          <p:cNvSpPr/>
          <p:nvPr/>
        </p:nvSpPr>
        <p:spPr>
          <a:xfrm rot="2713693">
            <a:off x="4363212" y="3478556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{ … }</a:t>
            </a:r>
          </a:p>
        </p:txBody>
      </p:sp>
      <p:pic>
        <p:nvPicPr>
          <p:cNvPr id="2050" name="Picture 2" descr="Image result for command line image transparent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1075" y="2017895"/>
            <a:ext cx="1688123" cy="168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  <a:br>
              <a:rPr lang="en-US" dirty="0"/>
            </a:br>
            <a:r>
              <a:rPr lang="en-US" sz="2400" dirty="0"/>
              <a:t>How It Works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54" y="1592512"/>
            <a:ext cx="2438400" cy="2438400"/>
          </a:xfrm>
        </p:spPr>
      </p:pic>
      <p:pic>
        <p:nvPicPr>
          <p:cNvPr id="2056" name="Picture 8" descr="Image result for cloud icon transpar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4152464"/>
            <a:ext cx="34290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52387" y="5084466"/>
            <a:ext cx="277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Portability Service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85811" y="3516924"/>
            <a:ext cx="517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ApiPort						VS Extension</a:t>
            </a:r>
          </a:p>
        </p:txBody>
      </p:sp>
      <p:sp>
        <p:nvSpPr>
          <p:cNvPr id="17" name="Arrow: Right 16"/>
          <p:cNvSpPr/>
          <p:nvPr/>
        </p:nvSpPr>
        <p:spPr>
          <a:xfrm rot="10800000">
            <a:off x="8460711" y="2580602"/>
            <a:ext cx="1446963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endParaRPr lang="en-US" b="1" dirty="0"/>
          </a:p>
        </p:txBody>
      </p:sp>
      <p:sp>
        <p:nvSpPr>
          <p:cNvPr id="18" name="Arrow: Right 17"/>
          <p:cNvSpPr/>
          <p:nvPr/>
        </p:nvSpPr>
        <p:spPr>
          <a:xfrm>
            <a:off x="2141955" y="2580602"/>
            <a:ext cx="1135608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906348" y="1915790"/>
            <a:ext cx="1691566" cy="1691566"/>
            <a:chOff x="263255" y="1825358"/>
            <a:chExt cx="1691566" cy="1691566"/>
          </a:xfrm>
        </p:grpSpPr>
        <p:pic>
          <p:nvPicPr>
            <p:cNvPr id="21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135885" y="1915790"/>
            <a:ext cx="1691566" cy="1691566"/>
            <a:chOff x="263255" y="1825358"/>
            <a:chExt cx="1691566" cy="1691566"/>
          </a:xfrm>
        </p:grpSpPr>
        <p:pic>
          <p:nvPicPr>
            <p:cNvPr id="25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917773" y="1844675"/>
            <a:ext cx="1877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Microsoft.</a:t>
            </a:r>
            <a:r>
              <a:rPr lang="en-US" dirty="0"/>
              <a:t>*.dll</a:t>
            </a:r>
          </a:p>
          <a:p>
            <a:pPr algn="ctr"/>
            <a:r>
              <a:rPr lang="en-US" b="1" dirty="0"/>
              <a:t>Mono.</a:t>
            </a:r>
            <a:r>
              <a:rPr lang="en-US" dirty="0"/>
              <a:t>*.dll</a:t>
            </a:r>
          </a:p>
          <a:p>
            <a:pPr algn="ctr"/>
            <a:r>
              <a:rPr lang="en-US" b="1" dirty="0"/>
              <a:t>System.</a:t>
            </a:r>
            <a:r>
              <a:rPr lang="en-US" dirty="0"/>
              <a:t>*.dll</a:t>
            </a:r>
          </a:p>
        </p:txBody>
      </p:sp>
      <p:cxnSp>
        <p:nvCxnSpPr>
          <p:cNvPr id="5" name="Straight Connector 4"/>
          <p:cNvCxnSpPr>
            <a:stCxn id="3" idx="2"/>
          </p:cNvCxnSpPr>
          <p:nvPr/>
        </p:nvCxnSpPr>
        <p:spPr>
          <a:xfrm flipH="1">
            <a:off x="5114926" y="2768005"/>
            <a:ext cx="741793" cy="938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3" idx="2"/>
          </p:cNvCxnSpPr>
          <p:nvPr/>
        </p:nvCxnSpPr>
        <p:spPr>
          <a:xfrm>
            <a:off x="5856719" y="2768005"/>
            <a:ext cx="697525" cy="899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254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IoC Container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348802"/>
              </p:ext>
            </p:extLst>
          </p:nvPr>
        </p:nvGraphicFramePr>
        <p:xfrm>
          <a:off x="1005659" y="2098621"/>
          <a:ext cx="6962052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sc.AddTransient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framework services.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243706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class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AttendeesController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Controller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private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readonly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IAttendeeService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_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AttendeesController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IAttendeeService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_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}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513114" y="2607932"/>
            <a:ext cx="5970815" cy="31525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81600" y="4620986"/>
            <a:ext cx="3766457" cy="515868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3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94158"/>
              </p:ext>
            </p:extLst>
          </p:nvPr>
        </p:nvGraphicFramePr>
        <p:xfrm>
          <a:off x="1005659" y="2098621"/>
          <a:ext cx="743414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414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14382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IWebHost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BuildWebHost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[]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args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=&gt;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WebHost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.CreateDefaultBuilder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args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.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(services =&gt;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services.AddAutofac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.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UseStartup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Startup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.Build();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Program.cs</a:t>
            </a:r>
            <a:endParaRPr lang="en-US" b="1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7641BC33-BA9B-480E-923C-3FBED42FB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079768"/>
              </p:ext>
            </p:extLst>
          </p:nvPr>
        </p:nvGraphicFramePr>
        <p:xfrm>
          <a:off x="1005660" y="4080405"/>
          <a:ext cx="6509238" cy="1143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0923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14382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ConfigureContainer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builder)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builder.RegisterModule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AutofacModule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DB50E7C1-989A-40AB-B36C-F6F6DB670DD9}"/>
              </a:ext>
            </a:extLst>
          </p:cNvPr>
          <p:cNvSpPr/>
          <p:nvPr/>
        </p:nvSpPr>
        <p:spPr>
          <a:xfrm>
            <a:off x="999396" y="3633837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4C0BED-0577-4453-A4ED-DC6F66149566}"/>
              </a:ext>
            </a:extLst>
          </p:cNvPr>
          <p:cNvSpPr/>
          <p:nvPr/>
        </p:nvSpPr>
        <p:spPr>
          <a:xfrm>
            <a:off x="2273987" y="2619344"/>
            <a:ext cx="5955613" cy="286058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747618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138057" y="4631871"/>
            <a:ext cx="3782786" cy="53050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681232" y="672865"/>
            <a:ext cx="2349561" cy="4063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AutofacModule.cs</a:t>
            </a:r>
            <a:endParaRPr lang="en-US" b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768493"/>
              </p:ext>
            </p:extLst>
          </p:nvPr>
        </p:nvGraphicFramePr>
        <p:xfrm>
          <a:off x="4681232" y="1107360"/>
          <a:ext cx="6721422" cy="204771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477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AutofacModule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Module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protected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override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Load(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cb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cb.RegisterType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.As&lt;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5620063" y="2098620"/>
            <a:ext cx="3834180" cy="533787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1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9" grpId="0" animBg="1"/>
      <p:bldP spid="12" grpId="0" animBg="1"/>
      <p:bldP spid="13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DI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feature rich</a:t>
            </a:r>
          </a:p>
          <a:p>
            <a:pPr lvl="1"/>
            <a:r>
              <a:rPr lang="en-US" dirty="0"/>
              <a:t>Extensible lifetimes (per thread, per resolve cycle, etc.)</a:t>
            </a:r>
          </a:p>
          <a:p>
            <a:pPr lvl="1"/>
            <a:r>
              <a:rPr lang="en-US" dirty="0"/>
              <a:t>Auto wiring of types in assembly</a:t>
            </a:r>
          </a:p>
          <a:p>
            <a:pPr lvl="1"/>
            <a:r>
              <a:rPr lang="en-US" dirty="0"/>
              <a:t>Resolve Lazy&lt;T&gt; instances of registered types</a:t>
            </a:r>
          </a:p>
          <a:p>
            <a:pPr lvl="1"/>
            <a:endParaRPr lang="en-US" dirty="0"/>
          </a:p>
          <a:p>
            <a:r>
              <a:rPr lang="en-US" b="1" u="sng" dirty="0"/>
              <a:t>Recommendation</a:t>
            </a:r>
            <a:endParaRPr lang="en-US" dirty="0"/>
          </a:p>
          <a:p>
            <a:pPr lvl="1"/>
            <a:r>
              <a:rPr lang="en-US" dirty="0"/>
              <a:t>Native IoC for greenfield development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IoC to migrate existing investment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10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Settings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20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is Abandoned for JSON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635593"/>
              </p:ext>
            </p:extLst>
          </p:nvPr>
        </p:nvGraphicFramePr>
        <p:xfrm>
          <a:off x="7289801" y="2127731"/>
          <a:ext cx="4065588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55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"Logging"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IncludeScopes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LogLevel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"Default"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"Debug"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"System"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"Information"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"Microsoft"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"Information"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AttendeeInfo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"Scott"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"Addie"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IsSpeaker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7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285990" y="1678518"/>
            <a:ext cx="180092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389528"/>
              </p:ext>
            </p:extLst>
          </p:nvPr>
        </p:nvGraphicFramePr>
        <p:xfrm>
          <a:off x="846050" y="2127731"/>
          <a:ext cx="633813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813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configuration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effectLst/>
                        </a:rPr>
                        <a:t>appSettings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webpages:Version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3.0.0.0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webpages:Enabled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false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ClientValidationEnabled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UnobtrusiveJavaScriptEnabled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endParaRPr lang="en-US" sz="1800" dirty="0">
                        <a:solidFill>
                          <a:srgbClr val="0000FF"/>
                        </a:solidFill>
                        <a:effectLst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AttendeeInfo:FirstName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Scott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AttendeeInfo:LastName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Addie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AttendeeInfo:IsSpeaker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effectLst/>
                        </a:rPr>
                        <a:t>appSettings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39788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web.config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420490" y="4032884"/>
            <a:ext cx="5198129" cy="90218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581260" y="4511040"/>
            <a:ext cx="2808609" cy="135708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6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/>
              <a:t>Strongly-typed </a:t>
            </a:r>
            <a:r>
              <a:rPr lang="en-US" sz="2400" dirty="0" err="1"/>
              <a:t>IOptions</a:t>
            </a:r>
            <a:r>
              <a:rPr lang="en-US" sz="2400" dirty="0"/>
              <a:t>&lt;T&gt;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408727"/>
              </p:ext>
            </p:extLst>
          </p:nvPr>
        </p:nvGraphicFramePr>
        <p:xfrm>
          <a:off x="765839" y="2849627"/>
          <a:ext cx="2955929" cy="1832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328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AttendeeInfo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FirstName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"Scott"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LastName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"Addie"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IsSpeaker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717985"/>
              </p:ext>
            </p:extLst>
          </p:nvPr>
        </p:nvGraphicFramePr>
        <p:xfrm>
          <a:off x="4039639" y="3058173"/>
          <a:ext cx="4462500" cy="1624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250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62431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bool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IsSpeaker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3973019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132841"/>
              </p:ext>
            </p:extLst>
          </p:nvPr>
        </p:nvGraphicFramePr>
        <p:xfrm>
          <a:off x="6787122" y="3931792"/>
          <a:ext cx="4570694" cy="25298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5706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399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_attendee;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IOptions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 attendee)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_attendee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attendee.Value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780860" y="3485224"/>
            <a:ext cx="2395230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1" name="Arrow: Right 10"/>
          <p:cNvSpPr/>
          <p:nvPr/>
        </p:nvSpPr>
        <p:spPr>
          <a:xfrm rot="1757895">
            <a:off x="5569295" y="4715631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405681" y="5412396"/>
            <a:ext cx="3171073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793791"/>
              </p:ext>
            </p:extLst>
          </p:nvPr>
        </p:nvGraphicFramePr>
        <p:xfrm>
          <a:off x="1662113" y="5789084"/>
          <a:ext cx="4470776" cy="387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77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7879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attendee.FirstName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1652968" y="5342515"/>
            <a:ext cx="2598095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4" name="Arrow: Left 13"/>
          <p:cNvSpPr/>
          <p:nvPr/>
        </p:nvSpPr>
        <p:spPr>
          <a:xfrm>
            <a:off x="5773008" y="5707406"/>
            <a:ext cx="1550149" cy="6414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474022"/>
              </p:ext>
            </p:extLst>
          </p:nvPr>
        </p:nvGraphicFramePr>
        <p:xfrm>
          <a:off x="6493512" y="1312084"/>
          <a:ext cx="4860288" cy="20421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2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0128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sc.AddOptions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sc.Configure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&gt;(Configuration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.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GetSection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AttendeeInfo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6977163" y="2016491"/>
            <a:ext cx="4123929" cy="109551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0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16" grpId="0" animBg="1"/>
      <p:bldP spid="14" grpId="0" animBg="1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Upgrade Paths</a:t>
            </a:r>
          </a:p>
          <a:p>
            <a:r>
              <a:rPr lang="en-US" dirty="0"/>
              <a:t>Assembly Portability</a:t>
            </a:r>
          </a:p>
          <a:p>
            <a:r>
              <a:rPr lang="en-US" dirty="0"/>
              <a:t>Dependency Injection</a:t>
            </a:r>
          </a:p>
          <a:p>
            <a:r>
              <a:rPr lang="en-US" dirty="0"/>
              <a:t>App Settings</a:t>
            </a:r>
          </a:p>
          <a:p>
            <a:r>
              <a:rPr lang="en-US" dirty="0"/>
              <a:t>Package Management</a:t>
            </a:r>
          </a:p>
          <a:p>
            <a:r>
              <a:rPr lang="en-US" dirty="0"/>
              <a:t>Bundling &amp; Minification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 err="1"/>
              <a:t>IConfiguration.GetValue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283666"/>
              </p:ext>
            </p:extLst>
          </p:nvPr>
        </p:nvGraphicFramePr>
        <p:xfrm>
          <a:off x="765839" y="2849627"/>
          <a:ext cx="2955929" cy="1851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519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AttendeeInfo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FirstName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"Scott"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LastName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"Addie"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IsSpeaker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306441"/>
              </p:ext>
            </p:extLst>
          </p:nvPr>
        </p:nvGraphicFramePr>
        <p:xfrm>
          <a:off x="4039637" y="3058173"/>
          <a:ext cx="538535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5351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02586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_config;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_config = config;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23830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40491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60234" y="4300245"/>
            <a:ext cx="2472933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02890" y="4954515"/>
            <a:ext cx="2395230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010870"/>
              </p:ext>
            </p:extLst>
          </p:nvPr>
        </p:nvGraphicFramePr>
        <p:xfrm>
          <a:off x="7209152" y="5401083"/>
          <a:ext cx="415893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893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780885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    _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config.GetValue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</a:p>
                    <a:p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AttendeeInfo:FirstName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Arrow: Right 10"/>
          <p:cNvSpPr/>
          <p:nvPr/>
        </p:nvSpPr>
        <p:spPr>
          <a:xfrm rot="1757895">
            <a:off x="5750277" y="47299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348626"/>
              </p:ext>
            </p:extLst>
          </p:nvPr>
        </p:nvGraphicFramePr>
        <p:xfrm>
          <a:off x="6493512" y="1312084"/>
          <a:ext cx="4860288" cy="1586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02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586017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5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sc.AddSingleton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5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Configuration);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5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6941206" y="2000250"/>
            <a:ext cx="3483907" cy="53485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8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2" grpId="0" animBg="1"/>
      <p:bldP spid="10" grpId="0" animBg="1"/>
      <p:bldP spid="11" grpId="0" animBg="1"/>
      <p:bldP spid="14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64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40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174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i="1" dirty="0" err="1"/>
              <a:t>packages.config</a:t>
            </a:r>
            <a:r>
              <a:rPr lang="en-US" dirty="0"/>
              <a:t> phased out</a:t>
            </a:r>
          </a:p>
          <a:p>
            <a:r>
              <a:rPr lang="en-US" dirty="0"/>
              <a:t>*.</a:t>
            </a:r>
            <a:r>
              <a:rPr lang="en-US" dirty="0" err="1"/>
              <a:t>csproj</a:t>
            </a:r>
            <a:r>
              <a:rPr lang="en-US" dirty="0"/>
              <a:t> w/ </a:t>
            </a:r>
            <a:r>
              <a:rPr lang="en-US" b="1" i="1" dirty="0"/>
              <a:t>&lt;</a:t>
            </a:r>
            <a:r>
              <a:rPr lang="en-US" b="1" i="1" dirty="0" err="1"/>
              <a:t>PackageReference</a:t>
            </a:r>
            <a:r>
              <a:rPr lang="en-US" b="1" i="1" dirty="0"/>
              <a:t> /&gt;</a:t>
            </a:r>
          </a:p>
          <a:p>
            <a:r>
              <a:rPr lang="en-US" dirty="0"/>
              <a:t>Transitive references</a:t>
            </a:r>
          </a:p>
          <a:p>
            <a:r>
              <a:rPr lang="en-US" dirty="0"/>
              <a:t>Centralized packages repo: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    </a:t>
            </a:r>
            <a:r>
              <a:rPr lang="en-US" b="1" dirty="0"/>
              <a:t>OLD</a:t>
            </a:r>
            <a:r>
              <a:rPr lang="en-US" dirty="0"/>
              <a:t>					   </a:t>
            </a:r>
            <a:r>
              <a:rPr lang="en-US" b="1" dirty="0"/>
              <a:t>NEW</a:t>
            </a: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   &lt;.</a:t>
            </a:r>
            <a:r>
              <a:rPr lang="en-US" i="1" dirty="0" err="1">
                <a:sym typeface="Wingdings" panose="05000000000000000000" pitchFamily="2" charset="2"/>
              </a:rPr>
              <a:t>sln_folder</a:t>
            </a:r>
            <a:r>
              <a:rPr lang="en-US" i="1" dirty="0">
                <a:sym typeface="Wingdings" panose="05000000000000000000" pitchFamily="2" charset="2"/>
              </a:rPr>
              <a:t>&gt;</a:t>
            </a:r>
            <a:r>
              <a:rPr lang="en-US" dirty="0">
                <a:sym typeface="Wingdings" panose="05000000000000000000" pitchFamily="2" charset="2"/>
              </a:rPr>
              <a:t>\packages	               </a:t>
            </a:r>
            <a:r>
              <a:rPr lang="en-US" dirty="0"/>
              <a:t>%USERPROFILE%\.</a:t>
            </a:r>
            <a:r>
              <a:rPr lang="en-US" dirty="0" err="1"/>
              <a:t>nuget</a:t>
            </a:r>
            <a:r>
              <a:rPr lang="en-US" dirty="0"/>
              <a:t>\packages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92914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Centralized Packages Repository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2614708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655" y="2160304"/>
            <a:ext cx="2937719" cy="293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8203" y="3058166"/>
            <a:ext cx="2856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Microsoft.AspNetCore.Mvc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Microsoft.EntityFrameworkCore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Newtonsoft.Json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0972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Bower</a:t>
            </a:r>
            <a:br>
              <a:rPr lang="en-US" dirty="0"/>
            </a:br>
            <a:r>
              <a:rPr lang="en-US" sz="2400" dirty="0"/>
              <a:t>Static Asset Acquisition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 </a:t>
            </a:r>
            <a:r>
              <a:rPr lang="en-US" dirty="0" err="1"/>
              <a:t>NuGet</a:t>
            </a:r>
            <a:r>
              <a:rPr lang="en-US" dirty="0"/>
              <a:t> Packages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864347"/>
            <a:ext cx="5157787" cy="2966044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Manage Bower Packages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637194"/>
            <a:ext cx="5183188" cy="34203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88161" y="4600580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88161" y="5357817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https://camo.githubusercontent.com/aad5f0385a2d8524cb366a1bad62bc74e797743a/687474703a2f2f692e696d6775722e636f6d2f516d47485067632e706e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884" y="1629732"/>
            <a:ext cx="1530187" cy="153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nuproj.net/images/NuGe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73" y="1788379"/>
            <a:ext cx="1540268" cy="154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/>
          <p:cNvSpPr/>
          <p:nvPr/>
        </p:nvSpPr>
        <p:spPr>
          <a:xfrm>
            <a:off x="3679371" y="5268682"/>
            <a:ext cx="2318204" cy="43107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2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0" grpId="0" animBg="1"/>
      <p:bldP spid="11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&amp; Minification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17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Legacy Bundling &amp; Minification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68681" y="2137670"/>
            <a:ext cx="3938514" cy="3841393"/>
          </a:xfrm>
          <a:prstGeom prst="rect">
            <a:avLst/>
          </a:prstGeom>
          <a:ln>
            <a:tailEnd type="stealth" w="lg" len="lg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62873" y="2314824"/>
            <a:ext cx="7339690" cy="38621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buClr>
                <a:srgbClr val="FFFFFF"/>
              </a:buClr>
            </a:pPr>
            <a:endParaRPr lang="en-US" sz="1600" dirty="0">
              <a:solidFill>
                <a:srgbClr val="FFFFFF">
                  <a:lumMod val="75000"/>
                  <a:lumOff val="25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04359"/>
              </p:ext>
            </p:extLst>
          </p:nvPr>
        </p:nvGraphicFramePr>
        <p:xfrm>
          <a:off x="4491724" y="2001423"/>
          <a:ext cx="7172319" cy="3896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231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96075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BundleConfig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RegisterBundles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BundleCollection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bundles)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bundles.Add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ScriptBundle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"~/bundles/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jquery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).Include(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      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"~/Scripts/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jquery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-{version}.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js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bundles.Add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StyleBundle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"~/Content/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css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).Include(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"~/Content/bootstrap.css"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"~/Content/site.css"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485461" y="1554856"/>
            <a:ext cx="199675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BundleConfig.cs</a:t>
            </a:r>
            <a:endParaRPr lang="en-US" b="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7B05A4-6E72-4F63-8E16-CEBE2B014B20}"/>
              </a:ext>
            </a:extLst>
          </p:cNvPr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8ED61B4-9501-4A75-BAC0-AC5663E7D03F}"/>
                </a:ext>
              </a:extLst>
            </p:cNvPr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Microsoft.AspNet.Web.Optimization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F3CFF8-C1B0-4D38-9FEE-02F4543E5E3B}"/>
                </a:ext>
              </a:extLst>
            </p:cNvPr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4.x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C# or VB.NET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On-the-fly processing by web server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132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Way Forward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68681" y="2137670"/>
            <a:ext cx="3938514" cy="3841393"/>
          </a:xfrm>
          <a:prstGeom prst="rect">
            <a:avLst/>
          </a:prstGeom>
          <a:ln>
            <a:tailEnd type="stealth" w="lg" len="lg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19" name="Rectangle 1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BundlerMinifier.Core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RTM 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JSON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362873" y="2314824"/>
            <a:ext cx="7339690" cy="38621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buClr>
                <a:srgbClr val="FFFFFF"/>
              </a:buClr>
            </a:pPr>
            <a:endParaRPr lang="en-US" sz="1600" dirty="0">
              <a:solidFill>
                <a:srgbClr val="FFFFFF">
                  <a:lumMod val="75000"/>
                  <a:lumOff val="25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575136"/>
              </p:ext>
            </p:extLst>
          </p:nvPr>
        </p:nvGraphicFramePr>
        <p:xfrm>
          <a:off x="4491724" y="2001423"/>
          <a:ext cx="7172319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231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96075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[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pt-B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"outputFileName"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pt-B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"wwwroot/css/site.min.css"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inputFiles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[ 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wwwroot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css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/site.css"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]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pt-B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"outputFileName"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pt-B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"wwwroot/js/site.min.js"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inputFiles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[ 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wwwroot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js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/site.js"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],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"minify"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"enabled"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renameLocals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sourceMap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]</a:t>
                      </a:r>
                      <a:endParaRPr lang="en-US" sz="1700" b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485461" y="1554856"/>
            <a:ext cx="199675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bundleconfig.json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773" y="4919176"/>
            <a:ext cx="978322" cy="97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6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Gulp still has its 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Bundler &amp; </a:t>
            </a:r>
            <a:r>
              <a:rPr lang="en-US" dirty="0" err="1">
                <a:hlinkClick r:id="rId3"/>
              </a:rPr>
              <a:t>Minifier</a:t>
            </a:r>
            <a:r>
              <a:rPr lang="en-US" dirty="0">
                <a:hlinkClick r:id="rId3"/>
              </a:rPr>
              <a:t> extension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Reserve for complex workflows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385" y="2403546"/>
            <a:ext cx="52959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39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9382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4217604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4.6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		  VS 2015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1042637" y="4603041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 					  IIS</a:t>
            </a:r>
          </a:p>
        </p:txBody>
      </p:sp>
      <p:pic>
        <p:nvPicPr>
          <p:cNvPr id="1036" name="Picture 12" descr="http://www.polimine.com/assets/map-pin-015a650232324feed24ef5bbc19f0088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698" y="3118952"/>
            <a:ext cx="19145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20"/>
          <p:cNvSpPr/>
          <p:nvPr/>
        </p:nvSpPr>
        <p:spPr>
          <a:xfrm>
            <a:off x="1035489" y="5332792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2912840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Your Upgrade Path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10341430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ASP.NET Core 2.0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60242" y="2587754"/>
            <a:ext cx="600647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Core 2.0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Framework 4.7.1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         VS 2017, VS Code*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5369442" y="3145596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4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45" y="3248181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89" y="3238937"/>
            <a:ext cx="385752" cy="454164"/>
          </a:xfrm>
          <a:prstGeom prst="rect">
            <a:avLst/>
          </a:prstGeom>
        </p:spPr>
      </p:pic>
      <p:pic>
        <p:nvPicPr>
          <p:cNvPr id="26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155472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/>
          <p:cNvSpPr/>
          <p:nvPr/>
        </p:nvSpPr>
        <p:spPr>
          <a:xfrm>
            <a:off x="5369442" y="387142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	  VS 2017, VS Code	           VS Code,</a:t>
            </a:r>
            <a:endParaRPr lang="en-US" b="1" dirty="0">
              <a:solidFill>
                <a:prstClr val="white"/>
              </a:solidFill>
              <a:latin typeface="Segoe UI Light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									   VS for Mac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038350" y="4606028"/>
            <a:ext cx="4005598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		IIS, Kestrel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369442" y="4615732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  IIS, Kestrel,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HttpSys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	 Nginx, Kestrel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215474" y="2712355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net471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920071" y="2717914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netcoreapp2.0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431594" y="3139815"/>
            <a:ext cx="26518" cy="2168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ounded Rectangle 20"/>
          <p:cNvSpPr/>
          <p:nvPr/>
        </p:nvSpPr>
        <p:spPr>
          <a:xfrm>
            <a:off x="5369441" y="5344114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                w/ or w/o App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7270955" y="3139815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25285" y="6176963"/>
            <a:ext cx="42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* Debugging not fully supported</a:t>
            </a:r>
          </a:p>
        </p:txBody>
      </p:sp>
      <p:sp>
        <p:nvSpPr>
          <p:cNvPr id="31" name="Rounded Rectangle 20"/>
          <p:cNvSpPr/>
          <p:nvPr/>
        </p:nvSpPr>
        <p:spPr>
          <a:xfrm>
            <a:off x="1033401" y="5333016"/>
            <a:ext cx="4006432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449738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Proposition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X-plat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Everything is a dependency (cafeteria plan)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Broader container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Cloud-optimized</a:t>
            </a:r>
          </a:p>
        </p:txBody>
      </p:sp>
    </p:spTree>
    <p:extLst>
      <p:ext uri="{BB962C8B-B14F-4D97-AF65-F5344CB8AC3E}">
        <p14:creationId xmlns:p14="http://schemas.microsoft.com/office/powerpoint/2010/main" val="112510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Portability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52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C124E3-698D-4BA1-AD31-4355BFDE6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924" y="1346819"/>
            <a:ext cx="7321037" cy="52338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Precompiler Directives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3ADD55-6501-4712-91B9-FAB9D26C0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0" y="1817924"/>
            <a:ext cx="8020050" cy="28003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E06F275-F156-46E2-95DF-DEDFAAA9F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486525" y="2887426"/>
            <a:ext cx="4867275" cy="21526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A7A009-0F80-40A1-BE4F-F36664693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659254">
            <a:off x="6553200" y="2830641"/>
            <a:ext cx="1189286" cy="119671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C5D196-171E-4357-8E58-005D0977EE81}"/>
              </a:ext>
            </a:extLst>
          </p:cNvPr>
          <p:cNvCxnSpPr>
            <a:cxnSpLocks/>
          </p:cNvCxnSpPr>
          <p:nvPr/>
        </p:nvCxnSpPr>
        <p:spPr>
          <a:xfrm flipH="1">
            <a:off x="2351314" y="2752928"/>
            <a:ext cx="4135211" cy="119817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9D9E7D9-01A7-41AA-B30E-D2956D1EA261}"/>
              </a:ext>
            </a:extLst>
          </p:cNvPr>
          <p:cNvCxnSpPr>
            <a:cxnSpLocks/>
          </p:cNvCxnSpPr>
          <p:nvPr/>
        </p:nvCxnSpPr>
        <p:spPr>
          <a:xfrm flipH="1" flipV="1">
            <a:off x="2351314" y="1858168"/>
            <a:ext cx="4039759" cy="7474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C7E1E62-E93A-4E05-9F56-815F995CAFA1}"/>
              </a:ext>
            </a:extLst>
          </p:cNvPr>
          <p:cNvSpPr/>
          <p:nvPr/>
        </p:nvSpPr>
        <p:spPr>
          <a:xfrm>
            <a:off x="6547728" y="4261309"/>
            <a:ext cx="4721955" cy="54375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32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Compatibility Pack for .NET Core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D6CF68-66F7-497D-A1C2-D4A0F5AE3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hlinkClick r:id="rId3"/>
              </a:rPr>
              <a:t>Microsoft.Windows.Compatibility</a:t>
            </a:r>
            <a:r>
              <a:rPr lang="en-US" b="1" dirty="0"/>
              <a:t> </a:t>
            </a:r>
            <a:r>
              <a:rPr lang="en-US" dirty="0"/>
              <a:t>NuGet package</a:t>
            </a:r>
          </a:p>
          <a:p>
            <a:r>
              <a:rPr lang="en-US" dirty="0"/>
              <a:t>Limits dev &amp; hosting to Windows</a:t>
            </a:r>
          </a:p>
          <a:p>
            <a:r>
              <a:rPr lang="en-US" dirty="0"/>
              <a:t>Provides ~20k APIs: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B7B0F72-426C-4968-8A2B-96615B4AF7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593492"/>
              </p:ext>
            </p:extLst>
          </p:nvPr>
        </p:nvGraphicFramePr>
        <p:xfrm>
          <a:off x="1770743" y="3350016"/>
          <a:ext cx="8127999" cy="22250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56198007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6370121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797451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ACLs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Drawing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273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Code Pages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EventLog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Registry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030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CodeDom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 Caching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3920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ODBC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WCF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2498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Crypto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Perf Counters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Windows 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023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DirectoryServices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Permissions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236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9204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App Shackled to Windows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1945D3-3F1B-41EF-90E9-0B8E28972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20794C-5396-4A90-BD58-2242E954C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58119"/>
            <a:ext cx="8715375" cy="5086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ADF128-17B2-428E-8234-DB5C54E3B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2425" y="1825625"/>
            <a:ext cx="7191375" cy="349567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E8AA44C-1F71-461A-BA29-344BE0FBE731}"/>
              </a:ext>
            </a:extLst>
          </p:cNvPr>
          <p:cNvSpPr/>
          <p:nvPr/>
        </p:nvSpPr>
        <p:spPr>
          <a:xfrm>
            <a:off x="5397134" y="4368187"/>
            <a:ext cx="5956666" cy="46507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8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3934</TotalTime>
  <Words>1537</Words>
  <Application>Microsoft Office PowerPoint</Application>
  <PresentationFormat>Widescreen</PresentationFormat>
  <Paragraphs>440</Paragraphs>
  <Slides>29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  <vt:variant>
        <vt:lpstr>Custom Shows</vt:lpstr>
      </vt:variant>
      <vt:variant>
        <vt:i4>1</vt:i4>
      </vt:variant>
    </vt:vector>
  </HeadingPairs>
  <TitlesOfParts>
    <vt:vector size="41" baseType="lpstr">
      <vt:lpstr>Arial</vt:lpstr>
      <vt:lpstr>Calibri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From Legacy MVC to Modern MVC An ASP.NET Core Migration Path</vt:lpstr>
      <vt:lpstr>Agenda</vt:lpstr>
      <vt:lpstr>You Are Here</vt:lpstr>
      <vt:lpstr>Determine Your Upgrade Path</vt:lpstr>
      <vt:lpstr>The Value Proposition of .NET Core</vt:lpstr>
      <vt:lpstr>Assembly Portability</vt:lpstr>
      <vt:lpstr>Precompiler Directives</vt:lpstr>
      <vt:lpstr>Windows Compatibility Pack for .NET Core</vt:lpstr>
      <vt:lpstr>.NET Core App Shackled to Windows</vt:lpstr>
      <vt:lpstr>Portability Analyzers I Can Has .NET Core (icanhasdot.net)</vt:lpstr>
      <vt:lpstr>Portability Analyzers .NET Portability Analyzer (bit.ly/2llzOPS)</vt:lpstr>
      <vt:lpstr>.NET Portability Analyzer How It Works</vt:lpstr>
      <vt:lpstr>Dependency Injection</vt:lpstr>
      <vt:lpstr>Native IoC Container Constructor Injection</vt:lpstr>
      <vt:lpstr>Autofac Constructor Injection</vt:lpstr>
      <vt:lpstr>3rd Party DI Frameworks</vt:lpstr>
      <vt:lpstr>App Settings</vt:lpstr>
      <vt:lpstr>XML is Abandoned for JSON</vt:lpstr>
      <vt:lpstr>Retrieving App Settings Strongly-typed IOptions&lt;T&gt;</vt:lpstr>
      <vt:lpstr>Retrieving App Settings IConfiguration.GetValue</vt:lpstr>
      <vt:lpstr>Package Management</vt:lpstr>
      <vt:lpstr>NuGet Changes</vt:lpstr>
      <vt:lpstr>NuGet Centralized Packages Repository</vt:lpstr>
      <vt:lpstr>Bower Static Asset Acquisition</vt:lpstr>
      <vt:lpstr>Bundling &amp; Minification</vt:lpstr>
      <vt:lpstr>Legacy Bundling &amp; Minification</vt:lpstr>
      <vt:lpstr>The Way Forward</vt:lpstr>
      <vt:lpstr>…but Gulp still has its place</vt:lpstr>
      <vt:lpstr>PowerPoint Presentation</vt:lpstr>
      <vt:lpstr>Main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ASP.NET Core Migration Path</dc:title>
  <dc:creator>Scott Addie</dc:creator>
  <cp:keywords>.NET, ASP.NET, MVC, ASP.NET Core, Visual Studio</cp:keywords>
  <cp:lastModifiedBy>Scott Addie</cp:lastModifiedBy>
  <cp:revision>703</cp:revision>
  <dcterms:created xsi:type="dcterms:W3CDTF">2016-07-13T16:00:36Z</dcterms:created>
  <dcterms:modified xsi:type="dcterms:W3CDTF">2018-01-09T18:12:05Z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scaddie@microsoft.com</vt:lpwstr>
  </property>
  <property fmtid="{D5CDD505-2E9C-101B-9397-08002B2CF9AE}" pid="6" name="MSIP_Label_f42aa342-8706-4288-bd11-ebb85995028c_SetDate">
    <vt:lpwstr>2017-07-28T21:28:31.7873196-05:00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